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17"/>
  </p:notesMasterIdLst>
  <p:sldIdLst>
    <p:sldId id="324" r:id="rId2"/>
    <p:sldId id="320" r:id="rId3"/>
    <p:sldId id="323" r:id="rId4"/>
    <p:sldId id="310" r:id="rId5"/>
    <p:sldId id="309" r:id="rId6"/>
    <p:sldId id="312" r:id="rId7"/>
    <p:sldId id="314" r:id="rId8"/>
    <p:sldId id="313" r:id="rId9"/>
    <p:sldId id="311" r:id="rId10"/>
    <p:sldId id="315" r:id="rId11"/>
    <p:sldId id="316" r:id="rId12"/>
    <p:sldId id="317" r:id="rId13"/>
    <p:sldId id="318" r:id="rId14"/>
    <p:sldId id="325" r:id="rId15"/>
    <p:sldId id="31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8AF0"/>
    <a:srgbClr val="A943F2"/>
    <a:srgbClr val="883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5"/>
    <p:restoredTop sz="78829"/>
  </p:normalViewPr>
  <p:slideViewPr>
    <p:cSldViewPr snapToGrid="0">
      <p:cViewPr>
        <p:scale>
          <a:sx n="120" d="100"/>
          <a:sy n="120" d="100"/>
        </p:scale>
        <p:origin x="8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FE050-8D97-496C-9A92-B4431C2D8D1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C2A24-59F5-4A13-884A-3C6B9F0DB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5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00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93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B3FAD-4A67-4B89-846C-CA9FB4BCB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06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66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B3FAD-4A67-4B89-846C-CA9FB4BCB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01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 split the contents into five parts, which consist of ……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7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Now let’s start from the first part, motivation.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We can illustrate these two problems with the help of the picture on the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(The figure is an example of heterogeneous graph in user profiling task, which consists of there types of nodes, users, items and attributes.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The highest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in the figure is user nodes, the middle is item nodes user interacted with, and the bottom is the item’s attribute.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Here the different categories of users are assigned different colors.)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Most of the existing work USES only the user nodes and their interactions, that is, just the information at the top of the diagram.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And they neglect the interaction information among different types of nodes, which is important in user profiling.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We can explain these by user 3, user 4 and user 5. They have the same labels, but don’t connect with each other, so we can’t infer they have the same label from the interaction between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However, they all connect with item 3, which is their similarity that can help we know that they have similar label.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Now, we can come to a conclusion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：</a:t>
            </a:r>
            <a:r>
              <a:rPr lang="zh-CN" altLang="en-US" sz="1200" dirty="0">
                <a:latin typeface="等线" panose="02010600030101010101" pitchFamily="2" charset="-122"/>
                <a:ea typeface="+mn-ea"/>
              </a:rPr>
              <a:t>he heterogeneous </a:t>
            </a:r>
            <a:r>
              <a:rPr lang="en-US" altLang="zh-CN" sz="1200" dirty="0">
                <a:latin typeface="等线" panose="02010600030101010101" pitchFamily="2" charset="-122"/>
                <a:ea typeface="+mn-ea"/>
              </a:rPr>
              <a:t>information should be considered in u</a:t>
            </a:r>
            <a:r>
              <a:rPr lang="zh-CN" altLang="en-US" sz="1200" dirty="0">
                <a:latin typeface="等线" panose="02010600030101010101" pitchFamily="2" charset="-122"/>
                <a:ea typeface="+mn-ea"/>
              </a:rPr>
              <a:t>ser </a:t>
            </a:r>
            <a:r>
              <a:rPr lang="en-US" altLang="zh-CN" sz="1200" dirty="0">
                <a:latin typeface="等线" panose="02010600030101010101" pitchFamily="2" charset="-122"/>
                <a:ea typeface="+mn-ea"/>
              </a:rPr>
              <a:t>p</a:t>
            </a:r>
            <a:r>
              <a:rPr lang="zh-CN" altLang="en-US" sz="1200" dirty="0">
                <a:latin typeface="等线" panose="02010600030101010101" pitchFamily="2" charset="-122"/>
                <a:ea typeface="+mn-ea"/>
              </a:rPr>
              <a:t>rofiling！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B3FAD-4A67-4B89-846C-CA9FB4BCB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3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Now we need to tackle with user profiling task in heterogeneous graph, so we will face three problems: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That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</a:rPr>
              <a:t>is how can we spread information from attribute, by the way of item, and to user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B3FAD-4A67-4B89-846C-CA9FB4BCB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8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 the operation,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context vector c, the weight matrix W and the bias vector are used to calculate the attention score, which measures the importance of a neighborhood node j to the 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7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Firstly, it computes the attention scores between nodes based on a shared attentional mechanism. 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coefficients easily comparable across different nodes, the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is used to normalize the attention coefficient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e_ij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attention score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aggregation function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concatenation or averaging. Specially, if we perform multi-head attention on the final layer, we employ averaging. Otherwise, we apply the 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concatenation operation.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60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9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the embeddings of attributes, we use </a:t>
            </a:r>
            <a:r>
              <a:rPr lang="en-US" altLang="zh-CN" dirty="0" err="1"/>
              <a:t>FastText</a:t>
            </a:r>
            <a:r>
              <a:rPr lang="en-US" altLang="zh-CN" dirty="0"/>
              <a:t> [Bojanowski et al., 2017] to learn the embeddings of the words using the whole item titles corpus.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3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268091, 268 thousands</a:t>
            </a:r>
          </a:p>
          <a:p>
            <a:r>
              <a:rPr lang="en-US" altLang="zh-CN" dirty="0"/>
              <a:t>38,441,320, 38 millions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C2A24-59F5-4A13-884A-3C6B9F0DB2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0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4FEC-0D1F-7040-B557-D32972B7A4F2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8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1F4A-B8E8-B347-B6E4-F2E0AED870CA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956AA-1647-D54C-A055-91881D17FDC8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03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9B54-83B4-B944-8C2E-541A29FD1A96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43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85C1F-F367-344C-BB72-DF7F3E32C43D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97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374F-8558-5B4A-AABA-D78284B694DE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7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27C9-655E-FD4A-9208-98600D62BF4C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5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99A2-4520-F74C-BD58-CEB75F6D98C0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8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1957-BF9A-4A4B-9782-8A29692579C0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0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9862-B6E3-024C-9563-7F463B5A3527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8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2467A-197B-224F-A288-B548054CCE58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03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FB9535F-68AB-784E-A536-988391C8A04B}" type="datetime1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A9775-E0A8-4264-8ABD-A0FA020AF6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10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guyulongcs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.jd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33748-0DAC-4359-AB55-7643595DC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389" y="386748"/>
            <a:ext cx="10433222" cy="3065732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000000">
                    <a:lumMod val="75000"/>
                    <a:lumOff val="2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Semi-supervised User Profiling with Heterogeneous Graph Attention Networks</a:t>
            </a:r>
            <a:endParaRPr lang="zh-CN" altLang="en-US" sz="4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副标题 4">
            <a:extLst>
              <a:ext uri="{FF2B5EF4-FFF2-40B4-BE49-F238E27FC236}">
                <a16:creationId xmlns:a16="http://schemas.microsoft.com/office/drawing/2014/main" id="{DD0D48FB-893B-654A-BDA6-C58CBEA9503E}"/>
              </a:ext>
            </a:extLst>
          </p:cNvPr>
          <p:cNvSpPr txBox="1">
            <a:spLocks/>
          </p:cNvSpPr>
          <p:nvPr/>
        </p:nvSpPr>
        <p:spPr>
          <a:xfrm>
            <a:off x="1524000" y="3917064"/>
            <a:ext cx="9144000" cy="162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F2F84649-2968-104A-B530-99228DE6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59" y="411680"/>
            <a:ext cx="1558440" cy="1507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A3B7BA-928F-134C-8363-6487F44D0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811347"/>
            <a:ext cx="2184400" cy="1003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009F8A-9EF6-B545-BB09-051B264DF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81D3E0-83BC-424D-8BB8-70DE7CE61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618" y="3646015"/>
            <a:ext cx="8022763" cy="18989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C82A51-6A91-364A-B8F9-4CCE98EF3AB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262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1870" y="5685838"/>
            <a:ext cx="3009071" cy="960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8BA8681-0BC9-EA47-A2D7-990E4B4B4C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" r="1596"/>
          <a:stretch/>
        </p:blipFill>
        <p:spPr>
          <a:xfrm>
            <a:off x="8668424" y="295525"/>
            <a:ext cx="1999576" cy="17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Experiments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010A0-295C-4478-AD03-EBBCD4C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Dataset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688103-045A-4A38-A82C-086FA78DC525}"/>
              </a:ext>
            </a:extLst>
          </p:cNvPr>
          <p:cNvSpPr/>
          <p:nvPr/>
        </p:nvSpPr>
        <p:spPr>
          <a:xfrm>
            <a:off x="3424435" y="3672743"/>
            <a:ext cx="5343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Statistics of nodes and edges in collected JD dataset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75AB1E-D642-44BD-8231-E6A2E62FB19A}"/>
              </a:ext>
            </a:extLst>
          </p:cNvPr>
          <p:cNvSpPr/>
          <p:nvPr/>
        </p:nvSpPr>
        <p:spPr>
          <a:xfrm>
            <a:off x="3784824" y="5715775"/>
            <a:ext cx="463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Statistics of each label in collected JD dataset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FE4485-9237-0E43-BF48-AC2D86ED7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 b="24026"/>
          <a:stretch/>
        </p:blipFill>
        <p:spPr>
          <a:xfrm>
            <a:off x="2312125" y="2374475"/>
            <a:ext cx="7567747" cy="12982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9D2368-B136-2443-A305-83281432C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97" b="21226"/>
          <a:stretch/>
        </p:blipFill>
        <p:spPr>
          <a:xfrm>
            <a:off x="2686989" y="4179496"/>
            <a:ext cx="6831875" cy="1493887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FD19A3-490D-0B4F-9D02-50C10440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2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Experiments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75AB1E-D642-44BD-8231-E6A2E62FB19A}"/>
              </a:ext>
            </a:extLst>
          </p:cNvPr>
          <p:cNvSpPr/>
          <p:nvPr/>
        </p:nvSpPr>
        <p:spPr>
          <a:xfrm>
            <a:off x="6502356" y="2573305"/>
            <a:ext cx="56762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From this table, we can find that: 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gender prediction, HGAT achieves the best results in both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Accuracy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and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Macro-F</a:t>
            </a:r>
            <a:r>
              <a:rPr lang="en-US" altLang="zh-CN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. 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age prediction, HGAT achieves the best results in the metric of 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Accuracy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and HGCN achieves the best results in the metric of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Macro-F</a:t>
            </a:r>
            <a:r>
              <a:rPr lang="en-US" altLang="zh-CN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. 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HGAT and HGCN both achieve impressive improvements than state-of-the-art methods like GCN and GAT, which proves the superiority of our framework.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EA8B72-2093-DF4B-A4DB-3C120178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2798569"/>
            <a:ext cx="5671083" cy="241179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E6314F-5A73-C34A-8743-12F5CF5C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48AFD40-0633-CE43-A148-B770F2B7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351337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27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Experiments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75AB1E-D642-44BD-8231-E6A2E62FB19A}"/>
              </a:ext>
            </a:extLst>
          </p:cNvPr>
          <p:cNvSpPr/>
          <p:nvPr/>
        </p:nvSpPr>
        <p:spPr>
          <a:xfrm>
            <a:off x="1070555" y="2519941"/>
            <a:ext cx="43301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From the experiment results in this figure, we can find that: 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The prediction performance is improved when we add the Attribute-Item Layer and Item-User Layer, which exploit attention operations to automatically learn embeddings of items and users based on information in their neighborhoods.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8D89B-311B-164B-A7C9-588ED18D2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4" y="2358094"/>
            <a:ext cx="7153275" cy="2705921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6FF09D-E0D0-C74C-8B8F-B4E1C151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D8E8C5-4DF4-8E4B-A57E-DD7C75B78217}"/>
              </a:ext>
            </a:extLst>
          </p:cNvPr>
          <p:cNvSpPr txBox="1">
            <a:spLocks/>
          </p:cNvSpPr>
          <p:nvPr/>
        </p:nvSpPr>
        <p:spPr>
          <a:xfrm>
            <a:off x="997527" y="19812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Ablation Study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42B4F5-7BFE-0041-8433-B3599BB3AF33}"/>
              </a:ext>
            </a:extLst>
          </p:cNvPr>
          <p:cNvSpPr/>
          <p:nvPr/>
        </p:nvSpPr>
        <p:spPr>
          <a:xfrm>
            <a:off x="1070555" y="5098111"/>
            <a:ext cx="11032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The information propagation operations between heterogeneous nodes are effective for user profiling in the heterogeneous graph.</a:t>
            </a:r>
          </a:p>
          <a:p>
            <a:pPr marL="342900" indent="-342900">
              <a:buAutoNum type="alphaLcParenR" startAt="2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Our framework can effectively integrate the heterogeneous data in the network and achieve appealing performance for user profiling.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32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F3BCD264-96EA-4FA0-9B24-A3B19A26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Conclusion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B8409B-C693-4FD9-9E97-49AF58B75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664" y="2140903"/>
            <a:ext cx="9534525" cy="4351337"/>
          </a:xfrm>
        </p:spPr>
        <p:txBody>
          <a:bodyPr>
            <a:noAutofit/>
          </a:bodyPr>
          <a:lstStyle/>
          <a:p>
            <a:pPr algn="just" defTabSz="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 this paper, we have addressed the task of user profiling in a semi-supervised manner, which aims to solve two challenges in user profiling: single type of input data and negligence of semi-supervised signals.</a:t>
            </a:r>
          </a:p>
          <a:p>
            <a:pPr algn="just" defTabSz="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Our framework </a:t>
            </a:r>
            <a:r>
              <a:rPr lang="en-US" altLang="zh-CN" sz="2000" i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heterogeneous graph attention network 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(HGAT) can automatically model multi-relation graph structure and node features in heterogeneous networks for user profiling, without the need of designing hand-crafted features or fusion method.</a:t>
            </a:r>
          </a:p>
          <a:p>
            <a:pPr algn="just" defTabSz="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Experiments show that HGAT outperforms state-of-the-art baselines and verify the effectiveness of components in HGAT.</a:t>
            </a:r>
          </a:p>
          <a:p>
            <a:pPr marL="0" indent="0" algn="just" defTabSz="457200">
              <a:buClr>
                <a:srgbClr val="E48312"/>
              </a:buClr>
              <a:buNone/>
            </a:pP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Thus, HGAT is capable to leverage both unsupervised information and limited labels of user to construct the predictor.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CCF5B9-95C4-C242-9ABA-0E65BFFA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23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E790-0B93-9641-AA99-476621ED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Data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Science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Lab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@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JD.com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CE1ED-23FD-D64A-9EC7-E8B533AC0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CN" sz="9000" dirty="0">
                <a:latin typeface="DengXian" panose="02010600030101010101" pitchFamily="2" charset="-122"/>
                <a:ea typeface="DengXian" panose="02010600030101010101" pitchFamily="2" charset="-122"/>
              </a:rPr>
              <a:t>Job</a:t>
            </a:r>
            <a:r>
              <a:rPr lang="zh-CN" altLang="en-US" sz="9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9000" dirty="0">
                <a:latin typeface="DengXian" panose="02010600030101010101" pitchFamily="2" charset="-122"/>
                <a:ea typeface="DengXian" panose="02010600030101010101" pitchFamily="2" charset="-122"/>
              </a:rPr>
              <a:t>Positions:</a:t>
            </a:r>
            <a:r>
              <a:rPr lang="zh-CN" altLang="en-US" sz="9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9000" dirty="0">
                <a:latin typeface="DengXian" panose="02010600030101010101" pitchFamily="2" charset="-122"/>
                <a:ea typeface="DengXian" panose="02010600030101010101" pitchFamily="2" charset="-122"/>
              </a:rPr>
              <a:t>Research</a:t>
            </a:r>
            <a:r>
              <a:rPr lang="zh-CN" altLang="en-US" sz="9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9000" dirty="0">
                <a:latin typeface="DengXian" panose="02010600030101010101" pitchFamily="2" charset="-122"/>
                <a:ea typeface="DengXian" panose="02010600030101010101" pitchFamily="2" charset="-122"/>
              </a:rPr>
              <a:t>Scientists</a:t>
            </a:r>
            <a:r>
              <a:rPr lang="zh-CN" altLang="en-US" sz="9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9000" dirty="0">
                <a:latin typeface="DengXian" panose="02010600030101010101" pitchFamily="2" charset="-122"/>
                <a:ea typeface="DengXian" panose="02010600030101010101" pitchFamily="2" charset="-122"/>
              </a:rPr>
              <a:t>and</a:t>
            </a:r>
            <a:r>
              <a:rPr lang="zh-CN" altLang="en-US" sz="90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9000" dirty="0">
                <a:latin typeface="DengXian" panose="02010600030101010101" pitchFamily="2" charset="-122"/>
                <a:ea typeface="DengXian" panose="02010600030101010101" pitchFamily="2" charset="-122"/>
              </a:rPr>
              <a:t>Interns</a:t>
            </a:r>
          </a:p>
          <a:p>
            <a:pPr marL="0" indent="0">
              <a:buNone/>
            </a:pPr>
            <a:endParaRPr lang="en-US" altLang="zh-CN" sz="51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you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are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passionate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about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Recommender</a:t>
            </a:r>
            <a:r>
              <a:rPr lang="zh-CN" altLang="en-US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Systems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Information</a:t>
            </a:r>
            <a:r>
              <a:rPr lang="zh-CN" altLang="en-US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Retrieval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76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Deep</a:t>
            </a:r>
            <a:r>
              <a:rPr lang="zh-CN" altLang="en-US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Reinforcement</a:t>
            </a:r>
            <a:r>
              <a:rPr lang="zh-CN" altLang="en-US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Graph</a:t>
            </a:r>
            <a:r>
              <a:rPr lang="zh-CN" altLang="en-US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Neural</a:t>
            </a:r>
            <a:r>
              <a:rPr lang="zh-CN" altLang="en-US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Networks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F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solidFill>
                  <a:srgbClr val="00B05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DM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welcome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join</a:t>
            </a:r>
            <a:r>
              <a:rPr lang="zh-CN" altLang="en-US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6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us!!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75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Contact:</a:t>
            </a:r>
            <a:r>
              <a:rPr lang="zh-CN" altLang="en-US" sz="75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75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guyulongcs@gmail.com</a:t>
            </a:r>
            <a:r>
              <a:rPr lang="zh-CN" altLang="en-US" sz="75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  </a:t>
            </a:r>
            <a:endParaRPr lang="en-US" altLang="zh-CN" sz="75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8000" dirty="0">
                <a:latin typeface="DengXian" panose="02010600030101010101" pitchFamily="2" charset="-122"/>
                <a:ea typeface="DengXian" panose="02010600030101010101" pitchFamily="2" charset="-122"/>
                <a:hlinkClick r:id="rId4"/>
              </a:rPr>
              <a:t>https://datascience.jd.com/</a:t>
            </a:r>
            <a:endParaRPr lang="en-US" sz="8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62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AoYunCun</a:t>
            </a:r>
            <a:r>
              <a:rPr lang="en-US" altLang="zh-CN" sz="62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, Chaoyang Qu, North Star Century Center, Beijing, China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B97E-CA7C-1942-9650-4FC4E4F5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98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F3BCD264-96EA-4FA0-9B24-A3B19A26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703" y="2766219"/>
            <a:ext cx="5672594" cy="1325562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Thanks for your listening!</a:t>
            </a: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216904-8980-FF4E-A807-CDA58487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6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A0150-8E25-4801-979D-BBD51E03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B8388-9111-4F8D-9A85-D553A476E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794" y="2183028"/>
            <a:ext cx="8188412" cy="308095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Motivation</a:t>
            </a:r>
          </a:p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Problems</a:t>
            </a:r>
          </a:p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Methods</a:t>
            </a:r>
          </a:p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Experiments</a:t>
            </a:r>
          </a:p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Conclusion</a:t>
            </a:r>
            <a:endParaRPr lang="zh-CN" altLang="en-US" sz="24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2B79-97D7-A946-A820-8B54B161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2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F3BCD264-96EA-4FA0-9B24-A3B19A26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Motivation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EF00B0A-0927-9144-A677-DD251B21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2701843-F31C-B041-84F3-8F4E3ADE22E1}"/>
              </a:ext>
            </a:extLst>
          </p:cNvPr>
          <p:cNvGrpSpPr/>
          <p:nvPr/>
        </p:nvGrpSpPr>
        <p:grpSpPr>
          <a:xfrm>
            <a:off x="6102927" y="1751150"/>
            <a:ext cx="5496204" cy="3263524"/>
            <a:chOff x="662210" y="1810954"/>
            <a:chExt cx="5496204" cy="326352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EF243F-6862-D44B-81BC-9DD5D94A0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10" y="1810954"/>
              <a:ext cx="5496204" cy="3263524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A5897DD-67FA-6640-978F-CB6BC82E6565}"/>
                </a:ext>
              </a:extLst>
            </p:cNvPr>
            <p:cNvGrpSpPr/>
            <p:nvPr/>
          </p:nvGrpSpPr>
          <p:grpSpPr>
            <a:xfrm>
              <a:off x="2198914" y="2248038"/>
              <a:ext cx="486229" cy="1286194"/>
              <a:chOff x="2198914" y="2248038"/>
              <a:chExt cx="486229" cy="1286194"/>
            </a:xfrm>
          </p:grpSpPr>
          <p:cxnSp>
            <p:nvCxnSpPr>
              <p:cNvPr id="5" name="直线箭头连接符 4">
                <a:extLst>
                  <a:ext uri="{FF2B5EF4-FFF2-40B4-BE49-F238E27FC236}">
                    <a16:creationId xmlns:a16="http://schemas.microsoft.com/office/drawing/2014/main" id="{BDE6D87B-BD3F-FA4B-8465-C1B7F0DBA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98914" y="2808514"/>
                <a:ext cx="159658" cy="725715"/>
              </a:xfrm>
              <a:prstGeom prst="straightConnector1">
                <a:avLst/>
              </a:prstGeom>
              <a:ln>
                <a:solidFill>
                  <a:srgbClr val="BE8AF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E26CD3FA-0AA7-F948-AEF8-E93F09145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572" y="2248038"/>
                <a:ext cx="112485" cy="1286194"/>
              </a:xfrm>
              <a:prstGeom prst="straightConnector1">
                <a:avLst/>
              </a:prstGeom>
              <a:ln>
                <a:solidFill>
                  <a:srgbClr val="BE8AF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D0DBAC7B-F27C-5149-AC87-68772B763A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572" y="2538241"/>
                <a:ext cx="326571" cy="995988"/>
              </a:xfrm>
              <a:prstGeom prst="straightConnector1">
                <a:avLst/>
              </a:prstGeom>
              <a:ln>
                <a:solidFill>
                  <a:srgbClr val="BE8AF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1D9E0BF-5A24-5C48-9C72-E9DC6F420AD1}"/>
              </a:ext>
            </a:extLst>
          </p:cNvPr>
          <p:cNvSpPr/>
          <p:nvPr/>
        </p:nvSpPr>
        <p:spPr>
          <a:xfrm>
            <a:off x="1404937" y="2112143"/>
            <a:ext cx="43425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buClr>
                <a:schemeClr val="tx1"/>
              </a:buClr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Existing user profiling methods suffer from two common issues:</a:t>
            </a:r>
          </a:p>
          <a:p>
            <a:pPr marL="285750" indent="-285750" defTabSz="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Only one type of information is used to infer user’s profile, whereas other types of data cannot be naturally integrated. </a:t>
            </a:r>
          </a:p>
          <a:p>
            <a:pPr marL="285750" lvl="0" indent="-285750" defTabSz="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Only self-generated data is exploited to learn the user profiling representation, whereas the rich interactions among data instances are neglected.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F24935-A3E4-374C-B4A3-C5EE87F67DBA}"/>
              </a:ext>
            </a:extLst>
          </p:cNvPr>
          <p:cNvSpPr/>
          <p:nvPr/>
        </p:nvSpPr>
        <p:spPr>
          <a:xfrm>
            <a:off x="1404937" y="5672285"/>
            <a:ext cx="9382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he heterogeneous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information should be considered in u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ser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rofiling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!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08720E-2B76-684B-BC64-AD57B913339A}"/>
              </a:ext>
            </a:extLst>
          </p:cNvPr>
          <p:cNvSpPr/>
          <p:nvPr/>
        </p:nvSpPr>
        <p:spPr>
          <a:xfrm>
            <a:off x="6444496" y="5066798"/>
            <a:ext cx="434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User Profiling in the heterogeneous graph</a:t>
            </a:r>
          </a:p>
        </p:txBody>
      </p:sp>
    </p:spTree>
    <p:extLst>
      <p:ext uri="{BB962C8B-B14F-4D97-AF65-F5344CB8AC3E}">
        <p14:creationId xmlns:p14="http://schemas.microsoft.com/office/powerpoint/2010/main" val="347930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F3BCD264-96EA-4FA0-9B24-A3B19A26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等线" panose="02010600030101010101" pitchFamily="2" charset="-122"/>
                <a:ea typeface="等线" panose="02010600030101010101" pitchFamily="2" charset="-122"/>
              </a:rPr>
              <a:t>Problems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7C3980-73B5-4487-831F-86C96A025D31}"/>
              </a:ext>
            </a:extLst>
          </p:cNvPr>
          <p:cNvSpPr/>
          <p:nvPr/>
        </p:nvSpPr>
        <p:spPr>
          <a:xfrm>
            <a:off x="906218" y="5074478"/>
            <a:ext cx="434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User Profiling in the heterogeneous graph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7B3DA9-8007-40AF-91FC-C32372CC421D}"/>
              </a:ext>
            </a:extLst>
          </p:cNvPr>
          <p:cNvSpPr txBox="1"/>
          <p:nvPr/>
        </p:nvSpPr>
        <p:spPr>
          <a:xfrm>
            <a:off x="6096000" y="2092391"/>
            <a:ext cx="5252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buClr>
                <a:srgbClr val="E48312"/>
              </a:buClr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For the representation learning in a heterogeneous graph, there exist three critical problems:</a:t>
            </a:r>
          </a:p>
          <a:p>
            <a:pPr lvl="0" defTabSz="457200">
              <a:buClr>
                <a:srgbClr val="E48312"/>
              </a:buClr>
            </a:pP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0" indent="-342900" defTabSz="4572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How embeddings of nodes are updated? </a:t>
            </a:r>
          </a:p>
          <a:p>
            <a:pPr lvl="0" defTabSz="457200">
              <a:buClr>
                <a:srgbClr val="E48312"/>
              </a:buClr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Heterogeneous Graph Attention Operations</a:t>
            </a:r>
          </a:p>
          <a:p>
            <a:pPr lvl="0" defTabSz="457200">
              <a:buClr>
                <a:srgbClr val="E48312"/>
              </a:buClr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0" indent="-342900" defTabSz="457200">
              <a:buClr>
                <a:schemeClr val="tx1"/>
              </a:buClr>
              <a:buFont typeface="+mj-lt"/>
              <a:buAutoNum type="arabicPeriod" startAt="2"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How the information is propagated in the graph?</a:t>
            </a:r>
          </a:p>
          <a:p>
            <a:pPr lvl="0" defTabSz="457200">
              <a:buClr>
                <a:srgbClr val="E48312"/>
              </a:buClr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Meta-path aware Graph Propagation</a:t>
            </a:r>
          </a:p>
          <a:p>
            <a:pPr lvl="0" defTabSz="457200">
              <a:buClr>
                <a:srgbClr val="E48312"/>
              </a:buClr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defTabSz="457200">
              <a:buClr>
                <a:srgbClr val="E48312"/>
              </a:buClr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   How to train a model on the big graph?</a:t>
            </a:r>
          </a:p>
          <a:p>
            <a:pPr defTabSz="457200">
              <a:buClr>
                <a:srgbClr val="E48312"/>
              </a:buClr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Mini Heterogeneous Graph Sampling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F243F-6862-D44B-81BC-9DD5D94A0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0" y="1810954"/>
            <a:ext cx="5496204" cy="3263524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EF00B0A-0927-9144-A677-DD251B21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76863A2-020F-6C44-B34D-1DDFC581A93A}"/>
              </a:ext>
            </a:extLst>
          </p:cNvPr>
          <p:cNvCxnSpPr>
            <a:cxnSpLocks/>
          </p:cNvCxnSpPr>
          <p:nvPr/>
        </p:nvCxnSpPr>
        <p:spPr>
          <a:xfrm flipH="1" flipV="1">
            <a:off x="2421610" y="3812583"/>
            <a:ext cx="240226" cy="818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74650EC-DF9D-7844-BC0C-883867878E9D}"/>
              </a:ext>
            </a:extLst>
          </p:cNvPr>
          <p:cNvCxnSpPr>
            <a:cxnSpLocks/>
          </p:cNvCxnSpPr>
          <p:nvPr/>
        </p:nvCxnSpPr>
        <p:spPr>
          <a:xfrm flipV="1">
            <a:off x="2349500" y="2526987"/>
            <a:ext cx="344151" cy="1004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088F262-8917-3347-A3D0-7420815BAE55}"/>
              </a:ext>
            </a:extLst>
          </p:cNvPr>
          <p:cNvGrpSpPr/>
          <p:nvPr/>
        </p:nvGrpSpPr>
        <p:grpSpPr>
          <a:xfrm>
            <a:off x="7416478" y="3607642"/>
            <a:ext cx="2096153" cy="1115133"/>
            <a:chOff x="7416478" y="3607642"/>
            <a:chExt cx="2096153" cy="111513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6D5D7F9-018C-D54E-829C-5005CF5E5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478" y="3607642"/>
              <a:ext cx="1593706" cy="34783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1EFA62-19FC-DE41-81FC-8E3D6553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478" y="3955361"/>
              <a:ext cx="2096153" cy="767414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Methods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010A0-295C-4478-AD03-EBBCD4C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Heterogeneous Graph Attention Operations</a:t>
            </a:r>
          </a:p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061601-B4BA-4B0C-8CCB-507A779B631C}"/>
              </a:ext>
            </a:extLst>
          </p:cNvPr>
          <p:cNvSpPr/>
          <p:nvPr/>
        </p:nvSpPr>
        <p:spPr>
          <a:xfrm>
            <a:off x="1586824" y="2783016"/>
            <a:ext cx="3238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Vanilla Attention Operation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7C3947-70B2-4FB0-840E-DE465EAC197B}"/>
              </a:ext>
            </a:extLst>
          </p:cNvPr>
          <p:cNvSpPr/>
          <p:nvPr/>
        </p:nvSpPr>
        <p:spPr>
          <a:xfrm>
            <a:off x="6728053" y="2783016"/>
            <a:ext cx="3642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Graph Convolutional Operation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6C6D15-4977-4857-A9E4-AE06DA36E3E6}"/>
              </a:ext>
            </a:extLst>
          </p:cNvPr>
          <p:cNvSpPr/>
          <p:nvPr/>
        </p:nvSpPr>
        <p:spPr>
          <a:xfrm>
            <a:off x="8073152" y="3644438"/>
            <a:ext cx="216000" cy="264857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FA74EF-FA21-4020-8419-86A69596DCEC}"/>
              </a:ext>
            </a:extLst>
          </p:cNvPr>
          <p:cNvSpPr/>
          <p:nvPr/>
        </p:nvSpPr>
        <p:spPr>
          <a:xfrm>
            <a:off x="8560800" y="3653822"/>
            <a:ext cx="180000" cy="264857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729E7F-1BEA-405A-87EA-A38D3A296DC8}"/>
              </a:ext>
            </a:extLst>
          </p:cNvPr>
          <p:cNvSpPr/>
          <p:nvPr/>
        </p:nvSpPr>
        <p:spPr>
          <a:xfrm>
            <a:off x="8833281" y="4038337"/>
            <a:ext cx="213305" cy="228061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70785B-0FD9-477D-8F5A-D005C0B8B305}"/>
              </a:ext>
            </a:extLst>
          </p:cNvPr>
          <p:cNvSpPr/>
          <p:nvPr/>
        </p:nvSpPr>
        <p:spPr>
          <a:xfrm>
            <a:off x="9686495" y="3112053"/>
            <a:ext cx="1837362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adjacency matrix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2869232-A613-4959-A568-0996CA041D6C}"/>
              </a:ext>
            </a:extLst>
          </p:cNvPr>
          <p:cNvSpPr/>
          <p:nvPr/>
        </p:nvSpPr>
        <p:spPr>
          <a:xfrm>
            <a:off x="9921375" y="3601585"/>
            <a:ext cx="1596912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identity matrix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944CD2F-F66F-4CF2-AF85-AAF1C9608053}"/>
              </a:ext>
            </a:extLst>
          </p:cNvPr>
          <p:cNvSpPr/>
          <p:nvPr/>
        </p:nvSpPr>
        <p:spPr>
          <a:xfrm>
            <a:off x="9956641" y="4146462"/>
            <a:ext cx="156164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degree matrix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DA2C11E-6E66-4FA6-90F4-8829E70288A2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8740800" y="3786251"/>
            <a:ext cx="1180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B03E043-E530-4C60-8496-2AC71BC0C57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9046586" y="4152368"/>
            <a:ext cx="910055" cy="17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9505E2A-1639-4169-BD23-354EAF5ED9D5}"/>
              </a:ext>
            </a:extLst>
          </p:cNvPr>
          <p:cNvCxnSpPr>
            <a:cxnSpLocks/>
            <a:stCxn id="21" idx="0"/>
            <a:endCxn id="24" idx="1"/>
          </p:cNvCxnSpPr>
          <p:nvPr/>
        </p:nvCxnSpPr>
        <p:spPr>
          <a:xfrm flipV="1">
            <a:off x="8181152" y="3296719"/>
            <a:ext cx="1505343" cy="34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89262D0E-4366-4EFC-80A4-F9399ED50CA2}"/>
              </a:ext>
            </a:extLst>
          </p:cNvPr>
          <p:cNvSpPr/>
          <p:nvPr/>
        </p:nvSpPr>
        <p:spPr>
          <a:xfrm>
            <a:off x="2854481" y="3575952"/>
            <a:ext cx="193519" cy="210299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538EB69-99EA-4919-8B1D-EF99BEC68EE5}"/>
              </a:ext>
            </a:extLst>
          </p:cNvPr>
          <p:cNvSpPr/>
          <p:nvPr/>
        </p:nvSpPr>
        <p:spPr>
          <a:xfrm>
            <a:off x="4523523" y="3134969"/>
            <a:ext cx="159370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context vector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807F33F-F948-4577-8B96-DD705B7F81C1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3048000" y="3319635"/>
            <a:ext cx="1475523" cy="36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A9CB932-2190-7247-9BA5-D5D5885D9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45" y="3504301"/>
            <a:ext cx="2907174" cy="191006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D7E8074-2FBA-694F-AC3E-FDADB107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88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Methods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010A0-295C-4478-AD03-EBBCD4C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Heterogeneous Graph Attention Operations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061601-B4BA-4B0C-8CCB-507A779B631C}"/>
              </a:ext>
            </a:extLst>
          </p:cNvPr>
          <p:cNvSpPr/>
          <p:nvPr/>
        </p:nvSpPr>
        <p:spPr>
          <a:xfrm>
            <a:off x="1586824" y="2783016"/>
            <a:ext cx="319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Graph Attention Operation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0E147F-4D80-44F7-B3C2-8518C60E4C3E}"/>
              </a:ext>
            </a:extLst>
          </p:cNvPr>
          <p:cNvSpPr/>
          <p:nvPr/>
        </p:nvSpPr>
        <p:spPr>
          <a:xfrm>
            <a:off x="6873745" y="3806586"/>
            <a:ext cx="3185487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computes the attention scores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A284154-64EC-45AD-8EBA-D8DDA9470C66}"/>
              </a:ext>
            </a:extLst>
          </p:cNvPr>
          <p:cNvCxnSpPr>
            <a:cxnSpLocks/>
          </p:cNvCxnSpPr>
          <p:nvPr/>
        </p:nvCxnSpPr>
        <p:spPr>
          <a:xfrm flipV="1">
            <a:off x="4715961" y="3235696"/>
            <a:ext cx="2157784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ACBD17D-6133-4D07-AE51-1920F7610EC6}"/>
              </a:ext>
            </a:extLst>
          </p:cNvPr>
          <p:cNvSpPr/>
          <p:nvPr/>
        </p:nvSpPr>
        <p:spPr>
          <a:xfrm>
            <a:off x="6873745" y="4518208"/>
            <a:ext cx="3421129" cy="369332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update the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embedding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of node </a:t>
            </a:r>
            <a:r>
              <a:rPr lang="en-US" altLang="zh-CN" i="1" dirty="0" err="1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endParaRPr lang="zh-CN" altLang="en-US" i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B0DD7D-CB77-4FDF-B8E6-4429A451B6CB}"/>
              </a:ext>
            </a:extLst>
          </p:cNvPr>
          <p:cNvSpPr/>
          <p:nvPr/>
        </p:nvSpPr>
        <p:spPr>
          <a:xfrm>
            <a:off x="6873746" y="5229830"/>
            <a:ext cx="3777778" cy="64633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apply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-head attention to increase the representation power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8E29DAA-8BC9-4441-803E-743295F0AFA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81929" y="3991252"/>
            <a:ext cx="2091816" cy="127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5D9975F-C06C-4C93-85D9-84DD8F36B15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55934" y="4692005"/>
            <a:ext cx="2117811" cy="10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A5CE636-3F39-47D8-A60E-58BD93E02FFD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5895474" y="5276600"/>
            <a:ext cx="978272" cy="276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306109D-A6EE-F547-917C-3A27B7BEA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76" y="3054515"/>
            <a:ext cx="5121739" cy="3623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D745DCE-45AE-A64E-B409-235137D220F3}"/>
              </a:ext>
            </a:extLst>
          </p:cNvPr>
          <p:cNvGrpSpPr/>
          <p:nvPr/>
        </p:nvGrpSpPr>
        <p:grpSpPr>
          <a:xfrm>
            <a:off x="2586814" y="3511466"/>
            <a:ext cx="3308660" cy="1935406"/>
            <a:chOff x="2586814" y="3511466"/>
            <a:chExt cx="3308660" cy="193540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46682E2-8346-7A4B-806D-8C36C0B7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814" y="3511466"/>
              <a:ext cx="2204293" cy="94022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DD3EC07-D3DC-1D44-8BF6-68E78BDE9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814" y="4476549"/>
              <a:ext cx="2119851" cy="54570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2DEB144-309D-D24D-AF92-BB962912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814" y="5106328"/>
              <a:ext cx="3308660" cy="340544"/>
            </a:xfrm>
            <a:prstGeom prst="rect">
              <a:avLst/>
            </a:prstGeom>
          </p:spPr>
        </p:pic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18B68D0-7F7E-CA48-B15D-3C055FF5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0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Methods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010A0-295C-4478-AD03-EBBCD4C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Meta-path aware Graph Propagation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061601-B4BA-4B0C-8CCB-507A779B631C}"/>
              </a:ext>
            </a:extLst>
          </p:cNvPr>
          <p:cNvSpPr/>
          <p:nvPr/>
        </p:nvSpPr>
        <p:spPr>
          <a:xfrm>
            <a:off x="1586825" y="2783015"/>
            <a:ext cx="4286754" cy="2772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Attribute-Item subgraph.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consists of attributes, items and their interactions.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Item-User subgraph.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consists of items, users and their interactions.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User-User subgraph.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consists of users and edges between them..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242BED-AF42-44CB-9A78-3FB391D2B120}"/>
              </a:ext>
            </a:extLst>
          </p:cNvPr>
          <p:cNvSpPr/>
          <p:nvPr/>
        </p:nvSpPr>
        <p:spPr>
          <a:xfrm>
            <a:off x="6950420" y="2783016"/>
            <a:ext cx="3906839" cy="27720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Attribute-Item layer.</a:t>
            </a:r>
          </a:p>
          <a:p>
            <a:pPr lvl="1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Vanilla Attention Operation</a:t>
            </a: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buFont typeface="+mj-lt"/>
              <a:buAutoNum type="circleNumDbPlain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Item-User layer.</a:t>
            </a:r>
          </a:p>
          <a:p>
            <a:pPr lvl="1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Vanilla Attention Operation</a:t>
            </a: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buFont typeface="+mj-lt"/>
              <a:buAutoNum type="circleNumDbPlain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User-User layer.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Graph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Convolutional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Operation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Graph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Attention Operation</a:t>
            </a:r>
          </a:p>
          <a:p>
            <a:pPr lvl="1"/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8B39BFC-9416-4C65-8DB8-924F755D9890}"/>
              </a:ext>
            </a:extLst>
          </p:cNvPr>
          <p:cNvCxnSpPr>
            <a:cxnSpLocks/>
          </p:cNvCxnSpPr>
          <p:nvPr/>
        </p:nvCxnSpPr>
        <p:spPr>
          <a:xfrm>
            <a:off x="4761470" y="2973859"/>
            <a:ext cx="205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FD3AA08-3DA8-423E-8A0F-7443F50E8731}"/>
              </a:ext>
            </a:extLst>
          </p:cNvPr>
          <p:cNvCxnSpPr>
            <a:cxnSpLocks/>
          </p:cNvCxnSpPr>
          <p:nvPr/>
        </p:nvCxnSpPr>
        <p:spPr>
          <a:xfrm>
            <a:off x="4761470" y="3818237"/>
            <a:ext cx="205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715F4E-E2E1-4C74-A7DD-6890995DADE6}"/>
              </a:ext>
            </a:extLst>
          </p:cNvPr>
          <p:cNvCxnSpPr>
            <a:cxnSpLocks/>
          </p:cNvCxnSpPr>
          <p:nvPr/>
        </p:nvCxnSpPr>
        <p:spPr>
          <a:xfrm>
            <a:off x="4810897" y="4621426"/>
            <a:ext cx="2051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5BCB4-1CA6-2A46-B2A8-61B38C48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6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Methods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010A0-295C-4478-AD03-EBBCD4C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Mini Heterogeneous Graph Sampling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061601-B4BA-4B0C-8CCB-507A779B631C}"/>
              </a:ext>
            </a:extLst>
          </p:cNvPr>
          <p:cNvSpPr/>
          <p:nvPr/>
        </p:nvSpPr>
        <p:spPr>
          <a:xfrm>
            <a:off x="1586824" y="2783016"/>
            <a:ext cx="992290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User-User mini graph.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Sample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en-US" altLang="zh-CN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u1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users from the user’s neighbors and denote them as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en-US" altLang="zh-CN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s1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;</a:t>
            </a:r>
          </a:p>
          <a:p>
            <a:pPr marL="800100" lvl="1" indent="-342900">
              <a:buFont typeface="+mj-lt"/>
              <a:buAutoNum type="romanU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each user in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en-US" altLang="zh-CN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s1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we sample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en-US" altLang="zh-CN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u2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users from the user’s neighbors;</a:t>
            </a:r>
          </a:p>
          <a:p>
            <a:pPr marL="800100" lvl="1" indent="-342900">
              <a:buFont typeface="+mj-lt"/>
              <a:buAutoNum type="romanUcPeriod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Iteratively perform these operations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times to obtain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-hop neighborhood.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Item-User mini graph.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each user in the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-hop mini graph, we sample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en-US" altLang="zh-CN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items that the user has interacted with.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Attribute-Item mini graph.</a:t>
            </a:r>
          </a:p>
          <a:p>
            <a:pPr lvl="1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each item in the Item-User mini graph, we sample 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en-US" altLang="zh-CN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en-US" altLang="zh-CN" i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attributes to describe the item.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D40074-94D1-CF4A-BF46-2EE34ECD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4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4DE3D-1047-4FEE-9BEE-24B72DF3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Methods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010A0-295C-4478-AD03-EBBCD4C3C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Overall Framework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235406C-B612-4EFD-8E40-80168623083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838832" y="5362832"/>
            <a:ext cx="246733" cy="81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BDD87CC-2858-4D14-AD9E-2E4C1C0BD34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085565" y="5362832"/>
            <a:ext cx="1071322" cy="81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9E7EBE4-5974-4605-865A-D6C66486FC36}"/>
              </a:ext>
            </a:extLst>
          </p:cNvPr>
          <p:cNvSpPr/>
          <p:nvPr/>
        </p:nvSpPr>
        <p:spPr>
          <a:xfrm>
            <a:off x="2639496" y="6174424"/>
            <a:ext cx="2892138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Vanilla Attention Operation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C6F4A3B-02B6-4E6E-880E-584B3EB0D3A0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106437" y="5362832"/>
            <a:ext cx="972766" cy="81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9459744-8A5D-458E-A492-49435276EE41}"/>
              </a:ext>
            </a:extLst>
          </p:cNvPr>
          <p:cNvSpPr/>
          <p:nvPr/>
        </p:nvSpPr>
        <p:spPr>
          <a:xfrm>
            <a:off x="6925408" y="6174424"/>
            <a:ext cx="4307589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Graph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Convolutional/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Attention Operation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0E1EDC-19C4-462F-ABF5-74FA4DF3613E}"/>
              </a:ext>
            </a:extLst>
          </p:cNvPr>
          <p:cNvSpPr/>
          <p:nvPr/>
        </p:nvSpPr>
        <p:spPr>
          <a:xfrm>
            <a:off x="8033397" y="1634123"/>
            <a:ext cx="3017173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Loss Function: Cross Entropy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785520B-C27C-453F-960C-5024BBE48F39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9541984" y="2003455"/>
            <a:ext cx="1406102" cy="95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E2E25C4-CC1A-9F4F-9C7D-B566F3BB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8" y="2246398"/>
            <a:ext cx="10642959" cy="352223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7E886A6-A44D-F148-BD07-8FF62DD6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A9775-E0A8-4264-8ABD-A0FA020AF6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9208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8549</TotalTime>
  <Words>1200</Words>
  <Application>Microsoft Macintosh PowerPoint</Application>
  <PresentationFormat>宽屏</PresentationFormat>
  <Paragraphs>154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</vt:lpstr>
      <vt:lpstr>Arial</vt:lpstr>
      <vt:lpstr>Calibri</vt:lpstr>
      <vt:lpstr>Calibri Light</vt:lpstr>
      <vt:lpstr>Times New Roman</vt:lpstr>
      <vt:lpstr>Wingdings 2</vt:lpstr>
      <vt:lpstr>HDOfficeLightV0</vt:lpstr>
      <vt:lpstr>Semi-supervised User Profiling with Heterogeneous Graph Attention Networks</vt:lpstr>
      <vt:lpstr>Contents</vt:lpstr>
      <vt:lpstr>Motivation</vt:lpstr>
      <vt:lpstr>Problems</vt:lpstr>
      <vt:lpstr>Methods</vt:lpstr>
      <vt:lpstr>Methods</vt:lpstr>
      <vt:lpstr>Methods</vt:lpstr>
      <vt:lpstr>Methods</vt:lpstr>
      <vt:lpstr>Methods</vt:lpstr>
      <vt:lpstr>Experiments</vt:lpstr>
      <vt:lpstr>Experiments</vt:lpstr>
      <vt:lpstr>Experiments</vt:lpstr>
      <vt:lpstr>Conclusion</vt:lpstr>
      <vt:lpstr>Data Science Lab @ JD.com</vt:lpstr>
      <vt:lpstr>Thanks for your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naure@mail.ustc.edu.cn</dc:creator>
  <cp:lastModifiedBy>Microsoft Office User</cp:lastModifiedBy>
  <cp:revision>108</cp:revision>
  <cp:lastPrinted>2019-08-12T23:39:24Z</cp:lastPrinted>
  <dcterms:created xsi:type="dcterms:W3CDTF">2019-06-10T01:49:28Z</dcterms:created>
  <dcterms:modified xsi:type="dcterms:W3CDTF">2019-08-13T00:05:00Z</dcterms:modified>
</cp:coreProperties>
</file>